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4" r:id="rId4"/>
    <p:sldId id="269" r:id="rId5"/>
    <p:sldId id="262" r:id="rId6"/>
    <p:sldId id="280" r:id="rId7"/>
    <p:sldId id="266" r:id="rId8"/>
    <p:sldId id="273" r:id="rId9"/>
    <p:sldId id="265" r:id="rId10"/>
    <p:sldId id="267" r:id="rId11"/>
    <p:sldId id="268" r:id="rId12"/>
    <p:sldId id="271" r:id="rId13"/>
    <p:sldId id="277" r:id="rId14"/>
    <p:sldId id="270" r:id="rId15"/>
    <p:sldId id="278" r:id="rId16"/>
    <p:sldId id="276" r:id="rId17"/>
    <p:sldId id="275" r:id="rId18"/>
    <p:sldId id="279" r:id="rId19"/>
    <p:sldId id="284" r:id="rId20"/>
    <p:sldId id="285" r:id="rId21"/>
    <p:sldId id="283" r:id="rId22"/>
    <p:sldId id="281" r:id="rId23"/>
    <p:sldId id="286" r:id="rId24"/>
    <p:sldId id="28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 день победы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5" y="0"/>
            <a:ext cx="11994096" cy="6858000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4" descr="Фото - Лента, фото, фото девушек, фото голых, бесплатно фото, красивые фото, скачать фото, фотографии"/>
          <p:cNvPicPr>
            <a:picLocks noChangeAspect="1" noChangeArrowheads="1"/>
          </p:cNvPicPr>
          <p:nvPr/>
        </p:nvPicPr>
        <p:blipFill>
          <a:blip r:embed="rId3" cstate="email">
            <a:lum bright="-20000" contrast="-30000"/>
          </a:blip>
          <a:srcRect/>
          <a:stretch>
            <a:fillRect/>
          </a:stretch>
        </p:blipFill>
        <p:spPr bwMode="auto">
          <a:xfrm>
            <a:off x="481263" y="0"/>
            <a:ext cx="5037221" cy="3331763"/>
          </a:xfrm>
          <a:prstGeom prst="roundRect">
            <a:avLst>
              <a:gd name="adj" fmla="val 35555"/>
            </a:avLst>
          </a:prstGeom>
          <a:noFill/>
          <a:effectLst>
            <a:softEdge rad="635000"/>
          </a:effectLst>
        </p:spPr>
      </p:pic>
      <p:pic>
        <p:nvPicPr>
          <p:cNvPr id="11" name="Picture 2" descr="http://img-fotki.yandex.ru/get/55/ivanpobeda.a2/0_23c21_909252ca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84127" y="1459832"/>
            <a:ext cx="3315368" cy="3208421"/>
          </a:xfrm>
          <a:prstGeom prst="roundRect">
            <a:avLst/>
          </a:prstGeom>
          <a:noFill/>
          <a:effectLst>
            <a:softEdge rad="635000"/>
          </a:effectLst>
        </p:spPr>
      </p:pic>
      <p:pic>
        <p:nvPicPr>
          <p:cNvPr id="12" name="Picture 4" descr="http://sp.phys.univ.kiev.ua/doshka/img/2011013000315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-3172327" y="3172326"/>
            <a:ext cx="6858000" cy="513347"/>
          </a:xfrm>
          <a:prstGeom prst="rect">
            <a:avLst/>
          </a:prstGeom>
          <a:noFill/>
        </p:spPr>
      </p:pic>
      <p:pic>
        <p:nvPicPr>
          <p:cNvPr id="13" name="Picture 6" descr="http://sp.phys.univ.kiev.ua/doshka/img/2011013000315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6368716"/>
            <a:ext cx="12192000" cy="489284"/>
          </a:xfrm>
          <a:prstGeom prst="rect">
            <a:avLst/>
          </a:prstGeom>
          <a:noFill/>
        </p:spPr>
      </p:pic>
      <p:pic>
        <p:nvPicPr>
          <p:cNvPr id="14" name="Picture 2" descr="C:\Users\User\Desktop\2c8751bc41d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" y="5165558"/>
            <a:ext cx="1592232" cy="16924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28110" y="1122363"/>
            <a:ext cx="5902036" cy="2387600"/>
          </a:xfrm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6000" b="1" cap="none" spc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1964" y="3602038"/>
            <a:ext cx="5902036" cy="1655762"/>
          </a:xfrm>
        </p:spPr>
        <p:txBody>
          <a:bodyPr/>
          <a:lstStyle>
            <a:lvl1pPr marL="0" indent="0" algn="ctr">
              <a:buNone/>
              <a:defRPr sz="2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15" name="Picture 2" descr="http://img-fotki.yandex.ru/get/5302/svetlera.282/0_5b4ad_7264d18a_L.jpg"/>
          <p:cNvPicPr>
            <a:picLocks noChangeAspect="1" noChangeArrowheads="1"/>
          </p:cNvPicPr>
          <p:nvPr/>
        </p:nvPicPr>
        <p:blipFill>
          <a:blip r:embed="rId8" cstate="email">
            <a:lum bright="-10000" contrast="10000"/>
          </a:blip>
          <a:srcRect/>
          <a:stretch>
            <a:fillRect/>
          </a:stretch>
        </p:blipFill>
        <p:spPr bwMode="auto">
          <a:xfrm flipH="1">
            <a:off x="11097490" y="0"/>
            <a:ext cx="1094507" cy="1028573"/>
          </a:xfrm>
          <a:prstGeom prst="rect">
            <a:avLst/>
          </a:prstGeom>
          <a:noFill/>
        </p:spPr>
      </p:pic>
      <p:pic>
        <p:nvPicPr>
          <p:cNvPr id="16" name="Picture 6" descr="http://www.ihtus.ru/052012/st17.gif"/>
          <p:cNvPicPr>
            <a:picLocks noChangeAspect="1" noChangeArrowheads="1"/>
          </p:cNvPicPr>
          <p:nvPr/>
        </p:nvPicPr>
        <p:blipFill>
          <a:blip r:embed="rId9" cstate="email">
            <a:lum bright="-10000"/>
          </a:blip>
          <a:srcRect l="6223" t="21477" r="8404" b="15096"/>
          <a:stretch>
            <a:fillRect/>
          </a:stretch>
        </p:blipFill>
        <p:spPr bwMode="auto">
          <a:xfrm rot="20963432">
            <a:off x="9543392" y="5644815"/>
            <a:ext cx="2670581" cy="1414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81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http://sp.phys.univ.kiev.ua/doshka/img/201101300031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3172327" y="3172326"/>
            <a:ext cx="6858000" cy="513347"/>
          </a:xfrm>
          <a:prstGeom prst="rect">
            <a:avLst/>
          </a:prstGeom>
          <a:noFill/>
        </p:spPr>
      </p:pic>
      <p:pic>
        <p:nvPicPr>
          <p:cNvPr id="8" name="Picture 6" descr="http://sp.phys.univ.kiev.ua/doshka/img/201101300031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368716"/>
            <a:ext cx="12192000" cy="489284"/>
          </a:xfrm>
          <a:prstGeom prst="rect">
            <a:avLst/>
          </a:prstGeom>
          <a:noFill/>
        </p:spPr>
      </p:pic>
      <p:pic>
        <p:nvPicPr>
          <p:cNvPr id="9" name="Picture 2" descr="http://img-fotki.yandex.ru/get/5302/svetlera.282/0_5b4ad_7264d18a_L.jpg"/>
          <p:cNvPicPr>
            <a:picLocks noChangeAspect="1" noChangeArrowheads="1"/>
          </p:cNvPicPr>
          <p:nvPr/>
        </p:nvPicPr>
        <p:blipFill>
          <a:blip r:embed="rId4" cstate="email">
            <a:lum bright="-10000" contrast="10000"/>
          </a:blip>
          <a:srcRect/>
          <a:stretch>
            <a:fillRect/>
          </a:stretch>
        </p:blipFill>
        <p:spPr bwMode="auto">
          <a:xfrm flipH="1">
            <a:off x="11097490" y="0"/>
            <a:ext cx="1094507" cy="1028573"/>
          </a:xfrm>
          <a:prstGeom prst="rect">
            <a:avLst/>
          </a:prstGeom>
          <a:noFill/>
        </p:spPr>
      </p:pic>
      <p:pic>
        <p:nvPicPr>
          <p:cNvPr id="10" name="Picture 8" descr="C:\Users\User\Desktop\15028_image_very_large.png"/>
          <p:cNvPicPr>
            <a:picLocks noChangeAspect="1" noChangeArrowheads="1"/>
          </p:cNvPicPr>
          <p:nvPr/>
        </p:nvPicPr>
        <p:blipFill>
          <a:blip r:embed="rId5" cstate="email">
            <a:lum bright="-10000"/>
          </a:blip>
          <a:srcRect/>
          <a:stretch>
            <a:fillRect/>
          </a:stretch>
        </p:blipFill>
        <p:spPr bwMode="auto">
          <a:xfrm>
            <a:off x="0" y="5430982"/>
            <a:ext cx="1427018" cy="1427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050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1 день победы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20437"/>
            <a:ext cx="11430001" cy="6137564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39090" y="4589463"/>
            <a:ext cx="10308359" cy="1500187"/>
          </a:xfrm>
        </p:spPr>
        <p:txBody>
          <a:bodyPr/>
          <a:lstStyle>
            <a:lvl1pPr marL="0" indent="0" algn="ctr">
              <a:buNone/>
              <a:defRPr sz="2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4" descr="Фото - Лента, фото, фото девушек, фото голых, бесплатно фото, красивые фото, скачать фото, фотографии"/>
          <p:cNvPicPr>
            <a:picLocks noChangeAspect="1" noChangeArrowheads="1"/>
          </p:cNvPicPr>
          <p:nvPr/>
        </p:nvPicPr>
        <p:blipFill>
          <a:blip r:embed="rId3" cstate="email">
            <a:lum bright="-40000" contrast="-30000"/>
          </a:blip>
          <a:srcRect/>
          <a:stretch>
            <a:fillRect/>
          </a:stretch>
        </p:blipFill>
        <p:spPr bwMode="auto">
          <a:xfrm>
            <a:off x="1340246" y="1288472"/>
            <a:ext cx="3342592" cy="2210887"/>
          </a:xfrm>
          <a:prstGeom prst="roundRect">
            <a:avLst>
              <a:gd name="adj" fmla="val 35555"/>
            </a:avLst>
          </a:prstGeom>
          <a:noFill/>
          <a:effectLst>
            <a:softEdge rad="317500"/>
          </a:effectLst>
        </p:spPr>
      </p:pic>
      <p:pic>
        <p:nvPicPr>
          <p:cNvPr id="9" name="Picture 2" descr="http://img-fotki.yandex.ru/get/55/ivanpobeda.a2/0_23c21_909252ca_XL.jpg"/>
          <p:cNvPicPr>
            <a:picLocks noChangeAspect="1" noChangeArrowheads="1"/>
          </p:cNvPicPr>
          <p:nvPr/>
        </p:nvPicPr>
        <p:blipFill>
          <a:blip r:embed="rId4" cstate="email">
            <a:lum bright="-20000"/>
          </a:blip>
          <a:srcRect/>
          <a:stretch>
            <a:fillRect/>
          </a:stretch>
        </p:blipFill>
        <p:spPr bwMode="auto">
          <a:xfrm>
            <a:off x="9421090" y="2235688"/>
            <a:ext cx="2509131" cy="2428192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12" name="Picture 2" descr="http://www.solnushki.ru/images/handmade/004.jpg"/>
          <p:cNvPicPr>
            <a:picLocks noChangeAspect="1" noChangeArrowheads="1"/>
          </p:cNvPicPr>
          <p:nvPr/>
        </p:nvPicPr>
        <p:blipFill>
          <a:blip r:embed="rId5" cstate="email">
            <a:lum bright="-10000" contrast="40000"/>
          </a:blip>
          <a:srcRect l="3186" t="73994" r="2474" b="14445"/>
          <a:stretch>
            <a:fillRect/>
          </a:stretch>
        </p:blipFill>
        <p:spPr bwMode="auto">
          <a:xfrm rot="5400000">
            <a:off x="-2999509" y="2999509"/>
            <a:ext cx="6858000" cy="858983"/>
          </a:xfrm>
          <a:prstGeom prst="rect">
            <a:avLst/>
          </a:prstGeom>
          <a:noFill/>
        </p:spPr>
      </p:pic>
      <p:pic>
        <p:nvPicPr>
          <p:cNvPr id="13" name="Picture 2" descr="http://www.solnushki.ru/images/handmade/004.jpg"/>
          <p:cNvPicPr>
            <a:picLocks noChangeAspect="1" noChangeArrowheads="1"/>
          </p:cNvPicPr>
          <p:nvPr/>
        </p:nvPicPr>
        <p:blipFill>
          <a:blip r:embed="rId6" cstate="email">
            <a:lum bright="-10000" contrast="40000"/>
          </a:blip>
          <a:srcRect l="3186" t="73994" r="2474" b="14445"/>
          <a:stretch>
            <a:fillRect/>
          </a:stretch>
        </p:blipFill>
        <p:spPr bwMode="auto">
          <a:xfrm rot="10800000">
            <a:off x="0" y="-1"/>
            <a:ext cx="12192000" cy="748145"/>
          </a:xfrm>
          <a:prstGeom prst="rect">
            <a:avLst/>
          </a:prstGeom>
          <a:noFill/>
        </p:spPr>
      </p:pic>
      <p:pic>
        <p:nvPicPr>
          <p:cNvPr id="11" name="Picture 8" descr="C:\Users\User\Desktop\100709527_nov_08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264024" cy="12008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39090" y="1709738"/>
            <a:ext cx="10308359" cy="2852737"/>
          </a:xfrm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6000" b="1" cap="none" spc="0">
                <a:ln w="11430"/>
                <a:solidFill>
                  <a:srgbClr val="FFC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" name="Picture 2" descr="http://img-fotki.yandex.ru/get/5302/svetlera.282/0_5b4ad_7264d18a_L.jpg"/>
          <p:cNvPicPr>
            <a:picLocks noChangeAspect="1" noChangeArrowheads="1"/>
          </p:cNvPicPr>
          <p:nvPr/>
        </p:nvPicPr>
        <p:blipFill>
          <a:blip r:embed="rId8" cstate="email">
            <a:lum bright="-10000" contrast="10000"/>
          </a:blip>
          <a:srcRect/>
          <a:stretch>
            <a:fillRect/>
          </a:stretch>
        </p:blipFill>
        <p:spPr bwMode="auto">
          <a:xfrm rot="5400000" flipH="1">
            <a:off x="10819334" y="5485334"/>
            <a:ext cx="1415295" cy="1330036"/>
          </a:xfrm>
          <a:prstGeom prst="rect">
            <a:avLst/>
          </a:prstGeom>
          <a:noFill/>
        </p:spPr>
      </p:pic>
      <p:pic>
        <p:nvPicPr>
          <p:cNvPr id="15" name="Picture 6" descr="http://www.ihtus.ru/052012/st17.gif"/>
          <p:cNvPicPr>
            <a:picLocks noChangeAspect="1" noChangeArrowheads="1"/>
          </p:cNvPicPr>
          <p:nvPr/>
        </p:nvPicPr>
        <p:blipFill>
          <a:blip r:embed="rId9" cstate="email">
            <a:lum bright="-10000"/>
          </a:blip>
          <a:srcRect l="6223" t="21477" r="8404" b="15096"/>
          <a:stretch>
            <a:fillRect/>
          </a:stretch>
        </p:blipFill>
        <p:spPr bwMode="auto">
          <a:xfrm rot="1271888" flipH="1">
            <a:off x="190664" y="5720559"/>
            <a:ext cx="2171883" cy="146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67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4" descr="http://sp.phys.univ.kiev.ua/doshka/img/201101300031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3172327" y="3172326"/>
            <a:ext cx="6858000" cy="513347"/>
          </a:xfrm>
          <a:prstGeom prst="rect">
            <a:avLst/>
          </a:prstGeom>
          <a:noFill/>
        </p:spPr>
      </p:pic>
      <p:pic>
        <p:nvPicPr>
          <p:cNvPr id="9" name="Picture 6" descr="http://sp.phys.univ.kiev.ua/doshka/img/201101300031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368716"/>
            <a:ext cx="12192000" cy="489284"/>
          </a:xfrm>
          <a:prstGeom prst="rect">
            <a:avLst/>
          </a:prstGeom>
          <a:noFill/>
        </p:spPr>
      </p:pic>
      <p:pic>
        <p:nvPicPr>
          <p:cNvPr id="10" name="Picture 2" descr="http://img-fotki.yandex.ru/get/5302/svetlera.282/0_5b4ad_7264d18a_L.jpg"/>
          <p:cNvPicPr>
            <a:picLocks noChangeAspect="1" noChangeArrowheads="1"/>
          </p:cNvPicPr>
          <p:nvPr/>
        </p:nvPicPr>
        <p:blipFill>
          <a:blip r:embed="rId4" cstate="email">
            <a:lum bright="-10000" contrast="10000"/>
          </a:blip>
          <a:srcRect/>
          <a:stretch>
            <a:fillRect/>
          </a:stretch>
        </p:blipFill>
        <p:spPr bwMode="auto">
          <a:xfrm flipH="1">
            <a:off x="11097490" y="0"/>
            <a:ext cx="1094507" cy="1028573"/>
          </a:xfrm>
          <a:prstGeom prst="rect">
            <a:avLst/>
          </a:prstGeom>
          <a:noFill/>
        </p:spPr>
      </p:pic>
      <p:pic>
        <p:nvPicPr>
          <p:cNvPr id="11" name="Picture 8" descr="C:\Users\User\Desktop\15028_image_very_large.png"/>
          <p:cNvPicPr>
            <a:picLocks noChangeAspect="1" noChangeArrowheads="1"/>
          </p:cNvPicPr>
          <p:nvPr/>
        </p:nvPicPr>
        <p:blipFill>
          <a:blip r:embed="rId5" cstate="email">
            <a:lum bright="-10000"/>
          </a:blip>
          <a:srcRect/>
          <a:stretch>
            <a:fillRect/>
          </a:stretch>
        </p:blipFill>
        <p:spPr bwMode="auto">
          <a:xfrm>
            <a:off x="0" y="5430982"/>
            <a:ext cx="1427018" cy="1427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765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FFFF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497305" cy="6858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sp.phys.univ.kiev.ua/doshka/img/201101300031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2963781" y="3172326"/>
            <a:ext cx="6858000" cy="513347"/>
          </a:xfrm>
          <a:prstGeom prst="rect">
            <a:avLst/>
          </a:prstGeom>
          <a:noFill/>
        </p:spPr>
      </p:pic>
      <p:pic>
        <p:nvPicPr>
          <p:cNvPr id="9" name="Picture 6" descr="http://sp.phys.univ.kiev.ua/doshka/img/201101300031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368716"/>
            <a:ext cx="12192000" cy="489284"/>
          </a:xfrm>
          <a:prstGeom prst="rect">
            <a:avLst/>
          </a:prstGeom>
          <a:noFill/>
        </p:spPr>
      </p:pic>
      <p:pic>
        <p:nvPicPr>
          <p:cNvPr id="10" name="Picture 8" descr="C:\Users\User\Desktop\15028_image_very_large.png"/>
          <p:cNvPicPr>
            <a:picLocks noChangeAspect="1" noChangeArrowheads="1"/>
          </p:cNvPicPr>
          <p:nvPr/>
        </p:nvPicPr>
        <p:blipFill>
          <a:blip r:embed="rId4" cstate="email">
            <a:lum bright="-10000"/>
          </a:blip>
          <a:srcRect/>
          <a:stretch>
            <a:fillRect/>
          </a:stretch>
        </p:blipFill>
        <p:spPr bwMode="auto">
          <a:xfrm>
            <a:off x="0" y="5430982"/>
            <a:ext cx="1427018" cy="14270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Picture 2" descr="http://img-fotki.yandex.ru/get/5302/svetlera.282/0_5b4ad_7264d18a_L.jpg"/>
          <p:cNvPicPr>
            <a:picLocks noChangeAspect="1" noChangeArrowheads="1"/>
          </p:cNvPicPr>
          <p:nvPr/>
        </p:nvPicPr>
        <p:blipFill>
          <a:blip r:embed="rId5" cstate="email">
            <a:lum bright="-10000" contrast="10000"/>
          </a:blip>
          <a:srcRect/>
          <a:stretch>
            <a:fillRect/>
          </a:stretch>
        </p:blipFill>
        <p:spPr bwMode="auto">
          <a:xfrm flipH="1">
            <a:off x="11014363" y="0"/>
            <a:ext cx="1177633" cy="1106691"/>
          </a:xfrm>
          <a:prstGeom prst="rect">
            <a:avLst/>
          </a:prstGeom>
          <a:noFill/>
        </p:spPr>
      </p:pic>
      <p:pic>
        <p:nvPicPr>
          <p:cNvPr id="12" name="Picture 6" descr="http://www.ihtus.ru/052012/st17.gif"/>
          <p:cNvPicPr>
            <a:picLocks noChangeAspect="1" noChangeArrowheads="1"/>
          </p:cNvPicPr>
          <p:nvPr/>
        </p:nvPicPr>
        <p:blipFill>
          <a:blip r:embed="rId6" cstate="email">
            <a:lum bright="-10000"/>
          </a:blip>
          <a:srcRect l="6223" t="21477" r="8404" b="15096"/>
          <a:stretch>
            <a:fillRect/>
          </a:stretch>
        </p:blipFill>
        <p:spPr bwMode="auto">
          <a:xfrm rot="20963432">
            <a:off x="9684962" y="5453899"/>
            <a:ext cx="2608269" cy="1601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81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50000">
              <a:schemeClr val="tx1">
                <a:lumMod val="95000"/>
                <a:lumOff val="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C:\Users\User\Desktop\1 день победы\Рисунок5.jpg"/>
          <p:cNvPicPr>
            <a:picLocks noChangeAspect="1" noChangeArrowheads="1"/>
          </p:cNvPicPr>
          <p:nvPr/>
        </p:nvPicPr>
        <p:blipFill>
          <a:blip r:embed="rId2" cstate="print"/>
          <a:srcRect l="1423" t="2945" r="7651" b="2801"/>
          <a:stretch>
            <a:fillRect/>
          </a:stretch>
        </p:blipFill>
        <p:spPr bwMode="auto">
          <a:xfrm>
            <a:off x="7237603" y="3934690"/>
            <a:ext cx="4400213" cy="2479963"/>
          </a:xfrm>
          <a:prstGeom prst="roundRect">
            <a:avLst>
              <a:gd name="adj" fmla="val 39561"/>
            </a:avLst>
          </a:prstGeom>
          <a:noFill/>
          <a:effectLst>
            <a:softEdge rad="635000"/>
          </a:effectLst>
        </p:spPr>
      </p:pic>
      <p:pic>
        <p:nvPicPr>
          <p:cNvPr id="8" name="Picture 6" descr="http://sp.phys.univ.kiev.ua/doshka/img/201101300031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368716"/>
            <a:ext cx="12192000" cy="489284"/>
          </a:xfrm>
          <a:prstGeom prst="rect">
            <a:avLst/>
          </a:prstGeom>
          <a:noFill/>
        </p:spPr>
      </p:pic>
      <p:pic>
        <p:nvPicPr>
          <p:cNvPr id="9" name="Picture 2" descr="http://img-fotki.yandex.ru/get/5302/svetlera.282/0_5b4ad_7264d18a_L.jpg"/>
          <p:cNvPicPr>
            <a:picLocks noChangeAspect="1" noChangeArrowheads="1"/>
          </p:cNvPicPr>
          <p:nvPr/>
        </p:nvPicPr>
        <p:blipFill>
          <a:blip r:embed="rId4" cstate="email">
            <a:lum bright="-10000" contrast="10000"/>
          </a:blip>
          <a:srcRect/>
          <a:stretch>
            <a:fillRect/>
          </a:stretch>
        </p:blipFill>
        <p:spPr bwMode="auto">
          <a:xfrm flipH="1">
            <a:off x="11097490" y="0"/>
            <a:ext cx="1094507" cy="102857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497305" cy="6858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http://sp.phys.univ.kiev.ua/doshka/img/2011013000315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-2963781" y="3172326"/>
            <a:ext cx="6858000" cy="513347"/>
          </a:xfrm>
          <a:prstGeom prst="rect">
            <a:avLst/>
          </a:prstGeom>
          <a:noFill/>
        </p:spPr>
      </p:pic>
      <p:pic>
        <p:nvPicPr>
          <p:cNvPr id="12" name="Picture 8" descr="C:\Users\User\Desktop\15028_image_very_large.png"/>
          <p:cNvPicPr>
            <a:picLocks noChangeAspect="1" noChangeArrowheads="1"/>
          </p:cNvPicPr>
          <p:nvPr/>
        </p:nvPicPr>
        <p:blipFill>
          <a:blip r:embed="rId6" cstate="email">
            <a:lum bright="-10000"/>
          </a:blip>
          <a:srcRect/>
          <a:stretch>
            <a:fillRect/>
          </a:stretch>
        </p:blipFill>
        <p:spPr bwMode="auto">
          <a:xfrm>
            <a:off x="0" y="5430982"/>
            <a:ext cx="1427018" cy="14270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Picture 6" descr="http://www.ihtus.ru/052012/st17.gif"/>
          <p:cNvPicPr>
            <a:picLocks noChangeAspect="1" noChangeArrowheads="1"/>
          </p:cNvPicPr>
          <p:nvPr/>
        </p:nvPicPr>
        <p:blipFill>
          <a:blip r:embed="rId7" cstate="email">
            <a:lum bright="-10000"/>
          </a:blip>
          <a:srcRect l="6223" t="21477" r="8404" b="15096"/>
          <a:stretch>
            <a:fillRect/>
          </a:stretch>
        </p:blipFill>
        <p:spPr bwMode="auto">
          <a:xfrm rot="20963432">
            <a:off x="9684962" y="5453899"/>
            <a:ext cx="2608269" cy="1601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961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FFFF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4" descr="http://sp.phys.univ.kiev.ua/doshka/img/201101300031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3172327" y="3172326"/>
            <a:ext cx="6858000" cy="513347"/>
          </a:xfrm>
          <a:prstGeom prst="rect">
            <a:avLst/>
          </a:prstGeom>
          <a:noFill/>
        </p:spPr>
      </p:pic>
      <p:pic>
        <p:nvPicPr>
          <p:cNvPr id="9" name="Picture 6" descr="http://sp.phys.univ.kiev.ua/doshka/img/201101300031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368716"/>
            <a:ext cx="12192000" cy="489284"/>
          </a:xfrm>
          <a:prstGeom prst="rect">
            <a:avLst/>
          </a:prstGeom>
          <a:noFill/>
        </p:spPr>
      </p:pic>
      <p:pic>
        <p:nvPicPr>
          <p:cNvPr id="10" name="Picture 2" descr="http://img-fotki.yandex.ru/get/5302/svetlera.282/0_5b4ad_7264d18a_L.jpg"/>
          <p:cNvPicPr>
            <a:picLocks noChangeAspect="1" noChangeArrowheads="1"/>
          </p:cNvPicPr>
          <p:nvPr/>
        </p:nvPicPr>
        <p:blipFill>
          <a:blip r:embed="rId4" cstate="email">
            <a:lum bright="-10000" contrast="10000"/>
          </a:blip>
          <a:srcRect/>
          <a:stretch>
            <a:fillRect/>
          </a:stretch>
        </p:blipFill>
        <p:spPr bwMode="auto">
          <a:xfrm flipH="1">
            <a:off x="11097490" y="0"/>
            <a:ext cx="1094507" cy="1028573"/>
          </a:xfrm>
          <a:prstGeom prst="rect">
            <a:avLst/>
          </a:prstGeom>
          <a:noFill/>
        </p:spPr>
      </p:pic>
      <p:pic>
        <p:nvPicPr>
          <p:cNvPr id="11" name="Picture 8" descr="C:\Users\User\Desktop\15028_image_very_large.png"/>
          <p:cNvPicPr>
            <a:picLocks noChangeAspect="1" noChangeArrowheads="1"/>
          </p:cNvPicPr>
          <p:nvPr/>
        </p:nvPicPr>
        <p:blipFill>
          <a:blip r:embed="rId5" cstate="email">
            <a:lum bright="-10000"/>
          </a:blip>
          <a:srcRect/>
          <a:stretch>
            <a:fillRect/>
          </a:stretch>
        </p:blipFill>
        <p:spPr bwMode="auto">
          <a:xfrm>
            <a:off x="0" y="5430982"/>
            <a:ext cx="1427018" cy="14270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29007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B52B4-15BD-473D-B7EC-7AD51CED84B6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70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spc="0">
          <a:ln w="11430"/>
          <a:solidFill>
            <a:srgbClr val="FFFF00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&#1074;&#1086;&#1074;\Voennye_pesni_-_ZHuravli_minusovka_(xMusic.me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&#1074;&#1086;&#1074;\Voennye_pesni_-_ZHuravli_minusovka_(xMusic.me).mp3" TargetMode="Externa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&#1074;&#1086;&#1074;\Voennye_pesni_-_ZHuravli_minusovka_(xMusic.me)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2145" y="581891"/>
            <a:ext cx="8756073" cy="2237509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Огнинцы</a:t>
            </a:r>
            <a:r>
              <a:rPr lang="ru-RU" dirty="0" smtClean="0">
                <a:solidFill>
                  <a:srgbClr val="FF0000"/>
                </a:solidFill>
              </a:rPr>
              <a:t> – участники Великой Отечественной войны.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8164" y="4120738"/>
            <a:ext cx="5902036" cy="1989116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Автор:    </a:t>
            </a:r>
            <a:r>
              <a:rPr lang="ru-RU" sz="2800" dirty="0" smtClean="0"/>
              <a:t> ученик </a:t>
            </a:r>
            <a:r>
              <a:rPr lang="ru-RU" sz="2800" dirty="0" smtClean="0"/>
              <a:t>3 «А» класса </a:t>
            </a:r>
            <a:r>
              <a:rPr lang="ru-RU" sz="2800" dirty="0" err="1" smtClean="0"/>
              <a:t>Сефербеков</a:t>
            </a:r>
            <a:r>
              <a:rPr lang="ru-RU" sz="2800" dirty="0" smtClean="0"/>
              <a:t> </a:t>
            </a:r>
            <a:r>
              <a:rPr lang="ru-RU" sz="2800" dirty="0" err="1" smtClean="0"/>
              <a:t>Абдулгамид</a:t>
            </a:r>
            <a:r>
              <a:rPr lang="ru-RU" sz="2800" dirty="0" smtClean="0"/>
              <a:t>                                                                          </a:t>
            </a:r>
            <a:endParaRPr lang="ru-RU" sz="2800" dirty="0" smtClean="0"/>
          </a:p>
          <a:p>
            <a:r>
              <a:rPr lang="ru-RU" sz="2800" dirty="0" smtClean="0"/>
              <a:t>МБОУ «СОШ №</a:t>
            </a:r>
            <a:r>
              <a:rPr lang="ru-RU" sz="2800" dirty="0" smtClean="0">
                <a:latin typeface="Calibri" pitchFamily="34" charset="0"/>
              </a:rPr>
              <a:t>2</a:t>
            </a:r>
            <a:r>
              <a:rPr lang="ru-RU" sz="2800" dirty="0" smtClean="0"/>
              <a:t>» </a:t>
            </a:r>
            <a:r>
              <a:rPr lang="ru-RU" sz="2800" dirty="0" smtClean="0"/>
              <a:t>городского округа </a:t>
            </a:r>
            <a:endParaRPr lang="ru-RU" sz="2800" dirty="0" smtClean="0"/>
          </a:p>
          <a:p>
            <a:r>
              <a:rPr lang="ru-RU" sz="2800" dirty="0" smtClean="0"/>
              <a:t>« город</a:t>
            </a:r>
            <a:r>
              <a:rPr lang="ru-RU" sz="2800" dirty="0" smtClean="0"/>
              <a:t> </a:t>
            </a:r>
            <a:r>
              <a:rPr lang="ru-RU" sz="2800" dirty="0" smtClean="0"/>
              <a:t>Дагестанские Огни </a:t>
            </a:r>
            <a:r>
              <a:rPr lang="ru-RU" sz="2800" dirty="0" smtClean="0"/>
              <a:t>«</a:t>
            </a:r>
          </a:p>
          <a:p>
            <a:r>
              <a:rPr lang="ru-RU" sz="2800" dirty="0" smtClean="0"/>
              <a:t>Руководитель учитель начальных классов </a:t>
            </a:r>
            <a:r>
              <a:rPr lang="ru-RU" sz="2800" dirty="0" err="1" smtClean="0"/>
              <a:t>Кчибекова</a:t>
            </a:r>
            <a:r>
              <a:rPr lang="ru-RU" sz="2800" dirty="0" smtClean="0"/>
              <a:t> Ф.С.</a:t>
            </a:r>
            <a:r>
              <a:rPr lang="ru-RU" sz="2800" dirty="0" smtClean="0"/>
              <a:t>                                             </a:t>
            </a:r>
            <a:endParaRPr lang="ru-RU" sz="2800" dirty="0"/>
          </a:p>
        </p:txBody>
      </p:sp>
      <p:pic>
        <p:nvPicPr>
          <p:cNvPr id="4" name="Voennye_pesni_-_ZHuravli_minusovka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255189" y="74855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5825" y="371475"/>
            <a:ext cx="10655011" cy="426148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Результаты моих поисков.                                                                                   </a:t>
            </a:r>
            <a:r>
              <a:rPr lang="ru-RU" sz="2800" b="1" dirty="0" smtClean="0">
                <a:solidFill>
                  <a:srgbClr val="FFFF00"/>
                </a:solidFill>
              </a:rPr>
              <a:t>в</a:t>
            </a:r>
            <a:r>
              <a:rPr lang="ru-RU" b="1" dirty="0" smtClean="0">
                <a:solidFill>
                  <a:srgbClr val="FFFF00"/>
                </a:solidFill>
              </a:rPr>
              <a:t>    канун 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70</a:t>
            </a:r>
            <a:r>
              <a:rPr lang="ru-RU" b="1" dirty="0" smtClean="0">
                <a:solidFill>
                  <a:srgbClr val="FFFF00"/>
                </a:solidFill>
              </a:rPr>
              <a:t>-летия Победы хочу рассказать о наших ветеранах. К сожалению, их уже нет в живых, но мне удалось встретиться с их потомками и много интересного узнать.  Это только лишь небольшой список тех участников- фронтовиков войны. вернувшихся к мирному труду.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Лебедев Николай Иванович   </a:t>
            </a:r>
            <a:r>
              <a:rPr lang="ru-RU" b="1" dirty="0" smtClean="0">
                <a:solidFill>
                  <a:srgbClr val="FFFF00"/>
                </a:solidFill>
              </a:rPr>
              <a:t>родился в 1923 году в Ставропольском крае. В 1941 году ушел на фронт. Участвовал в освобождении городов: Орла, Брянска, Гомеля, Минска. Прошел с боями через всю Польшу и дошёл до Берлина. Трижды был ранен.                                            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42" name="Picture 2" descr="http://www.caak.mn/downloads/images14/201302/victory%20day%202013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175" y="3971925"/>
            <a:ext cx="3387725" cy="2301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5127" y="263237"/>
            <a:ext cx="10695709" cy="43697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Награжден  семью медалями и грамотами. В 1944 году получил благодарственную грамоту приказом Верховного Главнокомандующего Маршала  Советского Союза  товарища Сталина. После войны долгие годы работал на стекольном заводе.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4727" y="886691"/>
            <a:ext cx="10086109" cy="374626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Ершов Егор Степанович </a:t>
            </a:r>
            <a:r>
              <a:rPr lang="ru-RU" b="1" dirty="0" smtClean="0">
                <a:solidFill>
                  <a:srgbClr val="FFFF00"/>
                </a:solidFill>
              </a:rPr>
              <a:t>родился в 1924 году в Московской области Чапаевского района деревня </a:t>
            </a:r>
            <a:r>
              <a:rPr lang="ru-RU" b="1" dirty="0" err="1" smtClean="0">
                <a:solidFill>
                  <a:srgbClr val="FFFF00"/>
                </a:solidFill>
              </a:rPr>
              <a:t>Кадушкино</a:t>
            </a:r>
            <a:r>
              <a:rPr lang="ru-RU" b="1" dirty="0" smtClean="0">
                <a:solidFill>
                  <a:srgbClr val="FFFF00"/>
                </a:solidFill>
              </a:rPr>
              <a:t>. Окончил 8 классов. 17-летним ушёл добровольцем  в ряды Красной Армии. Прошел через всю Европу. Служил в разведке. В августе 1944 года под городом </a:t>
            </a:r>
            <a:r>
              <a:rPr lang="ru-RU" b="1" dirty="0" err="1" smtClean="0">
                <a:solidFill>
                  <a:srgbClr val="FFFF00"/>
                </a:solidFill>
              </a:rPr>
              <a:t>Резекке</a:t>
            </a:r>
            <a:r>
              <a:rPr lang="ru-RU" b="1" dirty="0" smtClean="0">
                <a:solidFill>
                  <a:srgbClr val="FFFF00"/>
                </a:solidFill>
              </a:rPr>
              <a:t> взял в плен языка. За это был награжден правительственной наградой. Был ранен, лечился в госпитале в Дербенте. С тех пор его тянуло сюда, в Дагестан. В 1946 году демобилизовался и приехал работать на завод в город Дагестанские Огни.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http://sakhalinmuseum.ru/eimg/dd70a85b3bf3a3b2602c9bca71875d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992" y="3962400"/>
            <a:ext cx="3623338" cy="2343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3344" y="207819"/>
            <a:ext cx="11748655" cy="442514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Каган Исаак Ильич </a:t>
            </a:r>
            <a:r>
              <a:rPr lang="ru-RU" b="1" dirty="0" smtClean="0">
                <a:solidFill>
                  <a:srgbClr val="FFFF00"/>
                </a:solidFill>
              </a:rPr>
              <a:t>родился в городе Саратове 25 декабря 1910 года в семье портного. Защищал Родину с первого дня войны. Закончил службу в 1955 году в звании гвардии  полковника. Был комиссаром отдельного  зенитного  артиллеристского полка  на  Ленинградском фронте. Участник прорыва  блокады Ленинграда. Имеет  ордена и медали. Закончил войну в Австрии. Был 2 раза легко ранен, имел 2 тяжелых ранения. Долгие годы работал председателем правления дворца культуры им.Кирова  стеклозавода  в поселке Дагестанские Огни. Являлся депутатом Огнинского поселкового совета  депутатов трудящихся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G:\медали\20140125_0847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9127" y="3629891"/>
            <a:ext cx="3546763" cy="220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lasirene.ru/pic/large-9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1067" y="3491346"/>
            <a:ext cx="2656898" cy="2604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799" y="-193964"/>
            <a:ext cx="11554691" cy="4184073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sz="9600" dirty="0" smtClean="0"/>
          </a:p>
          <a:p>
            <a:r>
              <a:rPr lang="ru-RU" sz="9600" b="1" dirty="0" err="1" smtClean="0">
                <a:solidFill>
                  <a:srgbClr val="FF0000"/>
                </a:solidFill>
              </a:rPr>
              <a:t>Шубаев</a:t>
            </a:r>
            <a:r>
              <a:rPr lang="ru-RU" sz="9600" b="1" dirty="0" smtClean="0">
                <a:solidFill>
                  <a:srgbClr val="FF0000"/>
                </a:solidFill>
              </a:rPr>
              <a:t> Самуил </a:t>
            </a:r>
            <a:r>
              <a:rPr lang="ru-RU" sz="9600" b="1" dirty="0" err="1" smtClean="0">
                <a:solidFill>
                  <a:srgbClr val="FF0000"/>
                </a:solidFill>
              </a:rPr>
              <a:t>Трифонович</a:t>
            </a:r>
            <a:endParaRPr lang="ru-RU" sz="9600" b="1" dirty="0" smtClean="0">
              <a:solidFill>
                <a:srgbClr val="FF0000"/>
              </a:solidFill>
            </a:endParaRPr>
          </a:p>
          <a:p>
            <a:r>
              <a:rPr lang="ru-RU" sz="9600" b="1" dirty="0" smtClean="0">
                <a:solidFill>
                  <a:srgbClr val="FFFF00"/>
                </a:solidFill>
              </a:rPr>
              <a:t>   Родился  28 февраля 1924 года на Урале, в селе </a:t>
            </a:r>
            <a:r>
              <a:rPr lang="ru-RU" sz="9600" b="1" dirty="0" err="1" smtClean="0">
                <a:solidFill>
                  <a:srgbClr val="FFFF00"/>
                </a:solidFill>
              </a:rPr>
              <a:t>Уинское</a:t>
            </a:r>
            <a:r>
              <a:rPr lang="ru-RU" sz="9600" b="1" dirty="0" smtClean="0">
                <a:solidFill>
                  <a:srgbClr val="FFFF00"/>
                </a:solidFill>
              </a:rPr>
              <a:t> Пермской области в семье сельской интеллигенции. Ушел на фронт добровольцем, из 10 класса, было ему тогда 17 лет. А с 10 октября 1941 года по 1 мая 1942 года являлся курсантом авиашколы, но в связи с тяжелым положением на   фронтах войны, школа была расформирована и все курсанты отправлены в действующую  армию. С мая 1942 года воевал в звании лейтенанта. С 20 августа </a:t>
            </a:r>
            <a:r>
              <a:rPr lang="ru-RU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1942 </a:t>
            </a:r>
            <a:r>
              <a:rPr lang="ru-RU" sz="9600" b="1" dirty="0" smtClean="0">
                <a:solidFill>
                  <a:srgbClr val="FFFF00"/>
                </a:solidFill>
              </a:rPr>
              <a:t>года по июль 1943 года </a:t>
            </a:r>
            <a:r>
              <a:rPr lang="ru-RU" sz="9600" b="1" dirty="0" err="1" smtClean="0">
                <a:solidFill>
                  <a:srgbClr val="FFFF00"/>
                </a:solidFill>
              </a:rPr>
              <a:t>Волховский</a:t>
            </a:r>
            <a:r>
              <a:rPr lang="ru-RU" sz="9600" b="1" dirty="0" smtClean="0">
                <a:solidFill>
                  <a:srgbClr val="FFFF00"/>
                </a:solidFill>
              </a:rPr>
              <a:t> фронт, командир отделения. С августа  1943 года по май 1945 года - Ленинградский фронт, командир отделения, командир взвода. Демобилизован 7 марта 1947 года. Воинское звание старший лейтенант. Освобождал Прибалтику, участвовал в прорыве блокады </a:t>
            </a:r>
            <a:r>
              <a:rPr lang="ru-RU" sz="9600" b="1" dirty="0" err="1" smtClean="0">
                <a:solidFill>
                  <a:srgbClr val="FFFF00"/>
                </a:solidFill>
              </a:rPr>
              <a:t>Ленинграда.После</a:t>
            </a:r>
            <a:r>
              <a:rPr lang="ru-RU" sz="9600" b="1" dirty="0" smtClean="0">
                <a:solidFill>
                  <a:srgbClr val="FFFF00"/>
                </a:solidFill>
              </a:rPr>
              <a:t> войны работал стекловаром на                заводе.</a:t>
            </a:r>
            <a:endParaRPr lang="ru-RU" sz="96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http://player.myshared.ru/568431/data/images/img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9369" y="3713018"/>
            <a:ext cx="4332086" cy="261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8983" y="263237"/>
            <a:ext cx="10889672" cy="35467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Неоднократно награждался за мужество, личную храбрость, выполнение боевых задач командования. Его награды:</a:t>
            </a:r>
          </a:p>
          <a:p>
            <a:pPr lvl="0" algn="l"/>
            <a:r>
              <a:rPr lang="ru-RU" b="1" dirty="0" smtClean="0">
                <a:solidFill>
                  <a:srgbClr val="FFFF00"/>
                </a:solidFill>
              </a:rPr>
              <a:t>Орден Отечественной войны II степени</a:t>
            </a:r>
          </a:p>
          <a:p>
            <a:pPr lvl="0" algn="l"/>
            <a:r>
              <a:rPr lang="ru-RU" b="1" dirty="0" smtClean="0">
                <a:solidFill>
                  <a:srgbClr val="FFFF00"/>
                </a:solidFill>
              </a:rPr>
              <a:t>Медаль "За отвагу"</a:t>
            </a:r>
          </a:p>
          <a:p>
            <a:pPr lvl="0" algn="l"/>
            <a:r>
              <a:rPr lang="ru-RU" b="1" dirty="0" smtClean="0">
                <a:solidFill>
                  <a:srgbClr val="FFFF00"/>
                </a:solidFill>
              </a:rPr>
              <a:t>Медаль "За боевые заслуги"</a:t>
            </a:r>
          </a:p>
          <a:p>
            <a:pPr lvl="0" algn="l"/>
            <a:r>
              <a:rPr lang="ru-RU" b="1" dirty="0" smtClean="0">
                <a:solidFill>
                  <a:srgbClr val="FFFF00"/>
                </a:solidFill>
              </a:rPr>
              <a:t>Медаль "За оборону Ленинграда"</a:t>
            </a:r>
          </a:p>
          <a:p>
            <a:endParaRPr lang="ru-RU" dirty="0"/>
          </a:p>
        </p:txBody>
      </p:sp>
      <p:pic>
        <p:nvPicPr>
          <p:cNvPr id="4" name="Рисунок 3" descr="J:\x_933c6c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6109" y="1676400"/>
            <a:ext cx="5264727" cy="742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4727" y="886691"/>
            <a:ext cx="10086109" cy="374626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Богданов Алексей Васильевич </a:t>
            </a:r>
            <a:r>
              <a:rPr lang="ru-RU" sz="2800" b="1" dirty="0" smtClean="0">
                <a:solidFill>
                  <a:srgbClr val="FFFF00"/>
                </a:solidFill>
              </a:rPr>
              <a:t>1915 года рождения. В 1933 году приехал работать на стекольный завод  плотником. В самом начале войны ушел на фронт. Был старшиной. Принимал участие в героической обороне Севастополя.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24578" name="Picture 2" descr="http://im0-tub-ru.yandex.net/i?id=d895a8671877a2e4c36b5257b6759aa1&amp;n=33&amp;h=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2628" y="2604655"/>
            <a:ext cx="4859771" cy="3602181"/>
          </a:xfrm>
          <a:prstGeom prst="rect">
            <a:avLst/>
          </a:prstGeom>
          <a:noFill/>
        </p:spPr>
      </p:pic>
      <p:pic>
        <p:nvPicPr>
          <p:cNvPr id="4" name="Voennye_pesni_-_ZHuravli_minusovka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887200" y="630994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4727" y="886691"/>
            <a:ext cx="10086109" cy="3746269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3" descr="I:\проект\2012-11-26 акопян диана\иванченко 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18" y="206932"/>
            <a:ext cx="5112327" cy="568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://im2-tub-ru.yandex.net/i?id=570c6ca46c0f5ec09ce8096f77a0d993&amp;n=33&amp;h=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939" y="184583"/>
            <a:ext cx="2947843" cy="2711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055" y="401783"/>
            <a:ext cx="11291454" cy="423117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Демидов Павел  Егорович  </a:t>
            </a:r>
            <a:r>
              <a:rPr lang="ru-RU" sz="2800" b="1" dirty="0" smtClean="0">
                <a:solidFill>
                  <a:srgbClr val="FFFF00"/>
                </a:solidFill>
              </a:rPr>
              <a:t>родился 17 февраля 1925 года в                         д. Николаевке Куйбышевской области. Воевал на фронтах: 2-м, затем 3-м Белорусском. Звание- младший лейтенант. Должность- командир стрелкового взвода. Имел ранения тяжелые и легкие. Инвалид Отечественной войны 2-й группы. Награжден орденами: «Отечественной войны 1 и 2- степени» «Орденом Красной звезды».После войны работал в Дагестанские Огни, каменщиком.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C:\проект сайта о ветеранах ВОВ\images\demidov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0909" y="3255818"/>
            <a:ext cx="5250872" cy="297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056" y="332509"/>
            <a:ext cx="8603672" cy="4300451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Юрий    Ефимович   </a:t>
            </a:r>
            <a:r>
              <a:rPr lang="ru-RU" dirty="0" err="1" smtClean="0">
                <a:solidFill>
                  <a:srgbClr val="FF0000"/>
                </a:solidFill>
              </a:rPr>
              <a:t>Чекоев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 smtClean="0"/>
              <a:t>                                                                                                                            </a:t>
            </a:r>
          </a:p>
          <a:p>
            <a:pPr algn="l"/>
            <a:r>
              <a:rPr lang="ru-RU" b="1" dirty="0" smtClean="0">
                <a:solidFill>
                  <a:srgbClr val="FFFF00"/>
                </a:solidFill>
              </a:rPr>
              <a:t>    Родился 9 июня 1923 году в Северной Осетии в г. </a:t>
            </a:r>
            <a:r>
              <a:rPr lang="ru-RU" b="1" dirty="0" err="1" smtClean="0">
                <a:solidFill>
                  <a:srgbClr val="FFFF00"/>
                </a:solidFill>
              </a:rPr>
              <a:t>Дюгара</a:t>
            </a:r>
            <a:r>
              <a:rPr lang="ru-RU" b="1" dirty="0" smtClean="0">
                <a:solidFill>
                  <a:srgbClr val="FFFF00"/>
                </a:solidFill>
              </a:rPr>
              <a:t>. В 1941 г. поступил в летное училище в г. Москва. После окончания училища участвовал в ВОВ, имел боевые награды. В 1946 г. демобилизовался  и поступил в педагогический институт в г. Орджоникидзе. С 1950 г. по 1965 г. работал в моей любимой  школе №2 и преподавал историю. С 1952 г. по 1965 г. был директором нашей  школы. В 1968 г. переехал Ессентуки Ставропольского края работал в Горисполкоме.</a:t>
            </a:r>
          </a:p>
          <a:p>
            <a:endParaRPr lang="ru-RU" dirty="0"/>
          </a:p>
        </p:txBody>
      </p:sp>
      <p:pic>
        <p:nvPicPr>
          <p:cNvPr id="6" name="Рисунок 5" descr="\\1-пк\мои документы\ветераны\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0732" y="736416"/>
            <a:ext cx="2922614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4727" y="886691"/>
            <a:ext cx="10086109" cy="3746269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Проблемный вопрос.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С  какими героями Великой Отечественной войны своего города я знакома?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48545" y="401783"/>
            <a:ext cx="7813964" cy="4231178"/>
          </a:xfrm>
        </p:spPr>
        <p:txBody>
          <a:bodyPr>
            <a:normAutofit fontScale="32500" lnSpcReduction="20000"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</a:rPr>
              <a:t>Мотова</a:t>
            </a:r>
            <a:r>
              <a:rPr lang="ru-RU" sz="6000" b="1" dirty="0" smtClean="0">
                <a:solidFill>
                  <a:srgbClr val="FF0000"/>
                </a:solidFill>
              </a:rPr>
              <a:t> Надежда Ивановна </a:t>
            </a:r>
            <a:r>
              <a:rPr lang="ru-RU" sz="6000" b="1" dirty="0" smtClean="0">
                <a:solidFill>
                  <a:srgbClr val="FFFF00"/>
                </a:solidFill>
              </a:rPr>
              <a:t>1921 года рождения. В 1939 году закончила 10 классов и поступила в Волгоградский учительский институт, после окончания приступила к работе.</a:t>
            </a:r>
          </a:p>
          <a:p>
            <a:r>
              <a:rPr lang="ru-RU" sz="6000" b="1" dirty="0" smtClean="0">
                <a:solidFill>
                  <a:srgbClr val="FFFF00"/>
                </a:solidFill>
              </a:rPr>
              <a:t>В июле месяце 1942 года Волгоградским военкоматом была мобилизована на фронт. </a:t>
            </a:r>
          </a:p>
          <a:p>
            <a:r>
              <a:rPr lang="ru-RU" sz="6000" b="1" dirty="0" smtClean="0">
                <a:solidFill>
                  <a:srgbClr val="FFFF00"/>
                </a:solidFill>
              </a:rPr>
              <a:t>Служила на Северном военно-морском флоте. Осуществляла скрытую связь.</a:t>
            </a:r>
          </a:p>
          <a:p>
            <a:r>
              <a:rPr lang="ru-RU" sz="6000" b="1" dirty="0" smtClean="0">
                <a:solidFill>
                  <a:srgbClr val="FFFF00"/>
                </a:solidFill>
              </a:rPr>
              <a:t>За операцию по преследованию подводной лодки противника в Баренцевом море  была награждена медалью «За оборону Советского Заполярья». Надежда Ивановна награждена медалью «За победу над Германией», орденом  «Отечественной войны» и всеми Юбилейными медалями и медалью «Ветеран труда».</a:t>
            </a:r>
          </a:p>
          <a:p>
            <a:r>
              <a:rPr lang="ru-RU" sz="6000" b="1" dirty="0" smtClean="0">
                <a:solidFill>
                  <a:srgbClr val="FFFF00"/>
                </a:solidFill>
              </a:rPr>
              <a:t>Педагогический институт закончила после войны. Работала в Огнинской средней школе им. С.М. Кирова с 1959 года по 1980 год.</a:t>
            </a:r>
          </a:p>
          <a:p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\\1-пк\мои документы\ветераны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769" y="589312"/>
            <a:ext cx="2930413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9819" y="318655"/>
            <a:ext cx="10571018" cy="4918363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 smtClean="0">
                <a:solidFill>
                  <a:srgbClr val="FF0000"/>
                </a:solidFill>
              </a:rPr>
              <a:t>Выводы</a:t>
            </a:r>
          </a:p>
          <a:p>
            <a:pPr lvl="0" algn="l"/>
            <a:r>
              <a:rPr lang="ru-RU" sz="9600" b="1" dirty="0" smtClean="0">
                <a:solidFill>
                  <a:srgbClr val="FFFF00"/>
                </a:solidFill>
              </a:rPr>
              <a:t>-Воспоминания относятся к устной истории, описывают опыт переживания событий периода Великой Отечественной войны. Это важный исторический источник взаимоотношений людей, а также событий повседневной жизни во время войны.</a:t>
            </a:r>
          </a:p>
          <a:p>
            <a:pPr lvl="0" algn="l"/>
            <a:endParaRPr lang="ru-RU" sz="9600" b="1" dirty="0" smtClean="0">
              <a:solidFill>
                <a:srgbClr val="FFFF00"/>
              </a:solidFill>
            </a:endParaRPr>
          </a:p>
          <a:p>
            <a:pPr lvl="0" algn="l"/>
            <a:r>
              <a:rPr lang="ru-RU" sz="9600" b="1" dirty="0" smtClean="0">
                <a:solidFill>
                  <a:srgbClr val="FFFF00"/>
                </a:solidFill>
              </a:rPr>
              <a:t>-Опросы и интервью, проводимые в ходе исследования, определили деятельность ветеранов в годы Великой Отечественной войны. </a:t>
            </a:r>
          </a:p>
          <a:p>
            <a:pPr lvl="0" algn="l"/>
            <a:endParaRPr lang="ru-RU" sz="9600" b="1" dirty="0" smtClean="0">
              <a:solidFill>
                <a:srgbClr val="FFFF00"/>
              </a:solidFill>
            </a:endParaRPr>
          </a:p>
          <a:p>
            <a:pPr lvl="0" algn="l"/>
            <a:r>
              <a:rPr lang="ru-RU" sz="9600" b="1" dirty="0" smtClean="0">
                <a:solidFill>
                  <a:srgbClr val="FFFF00"/>
                </a:solidFill>
              </a:rPr>
              <a:t>-Война стала страшным испытанием для каждого. Война разделила жизнь на две части – до войны и после. Но в плане поддержки, взаимовыручки и помощи друг другу это был лучший период.</a:t>
            </a:r>
          </a:p>
          <a:p>
            <a:pPr lvl="0" algn="l"/>
            <a:endParaRPr lang="ru-RU" sz="9600" b="1" dirty="0" smtClean="0">
              <a:solidFill>
                <a:srgbClr val="FFFF00"/>
              </a:solidFill>
            </a:endParaRPr>
          </a:p>
          <a:p>
            <a:pPr lvl="0" algn="l"/>
            <a:r>
              <a:rPr lang="ru-RU" sz="9600" b="1" dirty="0" smtClean="0">
                <a:solidFill>
                  <a:srgbClr val="FFFF00"/>
                </a:solidFill>
              </a:rPr>
              <a:t>-Давайте же будем достойными наследниками наших дедов, прадедов, не пожалевших себя ради нашей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4873" y="886691"/>
            <a:ext cx="8575963" cy="3746269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Помните! Через  года, через  века…                                                О тех, кто уже не придет  никогда, Помните!                                Памяти  павших  будьте  достойны!..</a:t>
            </a:r>
          </a:p>
          <a:p>
            <a:endParaRPr lang="ru-RU" sz="2800" dirty="0" smtClean="0"/>
          </a:p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Мы  можем  сделать  так,                                                                       чтоб  память  век  жила,                                                                                  чтобы  у каждой  даты были обелиски,                                    чтобы  своих героев  помнила  страна,                              сомнения  не  допуская  в мысли.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781550" y="3184525"/>
          <a:ext cx="26289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Пакет" r:id="rId3" imgW="2629080" imgH="485640" progId="Package">
                  <p:embed/>
                </p:oleObj>
              </mc:Choice>
              <mc:Fallback>
                <p:oleObj name="Пакет" r:id="rId3" imgW="2629080" imgH="4856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550" y="3184525"/>
                        <a:ext cx="26289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 flipV="1">
          <a:off x="4781550" y="3034145"/>
          <a:ext cx="2628900" cy="69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Пакет" r:id="rId5" imgW="2629080" imgH="485640" progId="Package">
                  <p:embed/>
                </p:oleObj>
              </mc:Choice>
              <mc:Fallback>
                <p:oleObj name="Пакет" r:id="rId5" imgW="2629080" imgH="48564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4781550" y="3034145"/>
                        <a:ext cx="2628900" cy="69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5851" y="886691"/>
            <a:ext cx="10454986" cy="3746269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Список  литературы</a:t>
            </a:r>
          </a:p>
          <a:p>
            <a:pPr lvl="0" algn="l"/>
            <a:r>
              <a:rPr lang="ru-RU" sz="2800" dirty="0" smtClean="0">
                <a:latin typeface="Calibri" pitchFamily="34" charset="0"/>
              </a:rPr>
              <a:t>1</a:t>
            </a:r>
            <a:r>
              <a:rPr lang="ru-RU" sz="2800" dirty="0" smtClean="0"/>
              <a:t>.Текущий архив краеведческого музея города Дагестанские Огни. </a:t>
            </a:r>
          </a:p>
          <a:p>
            <a:pPr lvl="0" algn="l"/>
            <a:r>
              <a:rPr lang="ru-RU" sz="2800" dirty="0" smtClean="0"/>
              <a:t> </a:t>
            </a:r>
            <a:r>
              <a:rPr lang="ru-RU" sz="2800" dirty="0" smtClean="0">
                <a:latin typeface="Calibri" pitchFamily="34" charset="0"/>
              </a:rPr>
              <a:t>2.</a:t>
            </a:r>
            <a:r>
              <a:rPr lang="ru-RU" sz="2800" dirty="0" smtClean="0"/>
              <a:t>Воспоминания родственников ветеранов Великой Отечественной войны.</a:t>
            </a:r>
          </a:p>
          <a:p>
            <a:pPr lvl="0" algn="l"/>
            <a:r>
              <a:rPr lang="ru-RU" sz="2800" dirty="0" smtClean="0">
                <a:latin typeface="Calibri" pitchFamily="34" charset="0"/>
              </a:rPr>
              <a:t>3.</a:t>
            </a:r>
            <a:r>
              <a:rPr lang="ru-RU" sz="2800" dirty="0" smtClean="0"/>
              <a:t>Гурлев И.А. </a:t>
            </a:r>
            <a:r>
              <a:rPr lang="ru-RU" sz="2800" dirty="0" err="1" smtClean="0"/>
              <a:t>Джамалутдинов</a:t>
            </a:r>
            <a:r>
              <a:rPr lang="ru-RU" sz="2800" dirty="0" smtClean="0"/>
              <a:t> Г.О. « </a:t>
            </a:r>
            <a:r>
              <a:rPr lang="ru-RU" sz="2800" dirty="0" err="1" smtClean="0"/>
              <a:t>Огнинцы</a:t>
            </a:r>
            <a:r>
              <a:rPr lang="ru-RU" sz="2800" dirty="0" smtClean="0"/>
              <a:t> в годы Великой Отечественной войны»</a:t>
            </a:r>
          </a:p>
          <a:p>
            <a:pPr lvl="0" algn="l"/>
            <a:r>
              <a:rPr lang="ru-RU" sz="2800" dirty="0" smtClean="0">
                <a:latin typeface="Calibri" pitchFamily="34" charset="0"/>
              </a:rPr>
              <a:t>4.</a:t>
            </a:r>
            <a:r>
              <a:rPr lang="ru-RU" sz="2800" dirty="0" smtClean="0"/>
              <a:t>Заенчковский В. Солдатская правда о войне / В. </a:t>
            </a:r>
            <a:r>
              <a:rPr lang="ru-RU" sz="2800" dirty="0" err="1" smtClean="0"/>
              <a:t>Заенчковский</a:t>
            </a:r>
            <a:r>
              <a:rPr lang="ru-RU" sz="2800" dirty="0" smtClean="0"/>
              <a:t>, И. </a:t>
            </a:r>
            <a:r>
              <a:rPr lang="ru-RU" sz="2800" dirty="0" err="1" smtClean="0"/>
              <a:t>Захарко</a:t>
            </a:r>
            <a:r>
              <a:rPr lang="ru-RU" sz="2800" dirty="0" smtClean="0"/>
              <a:t>. – М.: «Евразия </a:t>
            </a:r>
            <a:r>
              <a:rPr lang="ru-RU" sz="2800" dirty="0" err="1" smtClean="0"/>
              <a:t>Экс-пресс</a:t>
            </a:r>
            <a:r>
              <a:rPr lang="ru-RU" sz="2800" dirty="0" smtClean="0"/>
              <a:t>», 2005. – 254 с.</a:t>
            </a:r>
          </a:p>
          <a:p>
            <a:pPr lvl="0" algn="l"/>
            <a:r>
              <a:rPr lang="ru-RU" sz="2800" dirty="0" smtClean="0">
                <a:latin typeface="Calibri" pitchFamily="34" charset="0"/>
              </a:rPr>
              <a:t>5.</a:t>
            </a:r>
            <a:r>
              <a:rPr lang="ru-RU" sz="2800" dirty="0" smtClean="0"/>
              <a:t>Сенявская Е. С. Фронтовое поколение: Историко-психологическое исследование / Е.С. </a:t>
            </a:r>
            <a:r>
              <a:rPr lang="ru-RU" sz="2800" dirty="0" err="1" smtClean="0"/>
              <a:t>Сенявская</a:t>
            </a:r>
            <a:r>
              <a:rPr lang="ru-RU" sz="2800" dirty="0" smtClean="0"/>
              <a:t>. – М.: </a:t>
            </a:r>
            <a:r>
              <a:rPr lang="ru-RU" sz="2800" dirty="0" err="1" smtClean="0"/>
              <a:t>ИнисСофт</a:t>
            </a:r>
            <a:r>
              <a:rPr lang="ru-RU" sz="2800" dirty="0" smtClean="0"/>
              <a:t>, 1999. – С. 42 .</a:t>
            </a:r>
          </a:p>
          <a:p>
            <a:pPr lvl="0" algn="l"/>
            <a:r>
              <a:rPr lang="ru-RU" sz="2800" dirty="0" smtClean="0">
                <a:latin typeface="Calibri" pitchFamily="34" charset="0"/>
              </a:rPr>
              <a:t>6.</a:t>
            </a:r>
            <a:r>
              <a:rPr lang="ru-RU" sz="2800" dirty="0" smtClean="0"/>
              <a:t>Ионов Е. Венок славы: Антология художественных произведений о Великой отечественной войне: В 12 т. / Е. Ионов. – М: Современник, 1989. – Т. 9. Все для фронта – С.318.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1" y="207819"/>
            <a:ext cx="10626436" cy="442514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Цель исследования.</a:t>
            </a:r>
          </a:p>
          <a:p>
            <a:pPr algn="l"/>
            <a:r>
              <a:rPr lang="ru-RU" sz="3200" b="1" dirty="0" smtClean="0">
                <a:solidFill>
                  <a:srgbClr val="FFFF00"/>
                </a:solidFill>
              </a:rPr>
              <a:t>Узнать  о людях, которые в годы Великой Отечественной войны стали героями и прославили наш город;                                                                 Оформить альбом- памяти</a:t>
            </a:r>
          </a:p>
        </p:txBody>
      </p:sp>
      <p:pic>
        <p:nvPicPr>
          <p:cNvPr id="4" name="Рисунок 3" descr="http://dt.osiktakan.ru/project/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053" y="2161309"/>
            <a:ext cx="3962401" cy="364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t.osiktakan.ru/project/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6901" y="2890258"/>
            <a:ext cx="4502554" cy="294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2837" y="387927"/>
            <a:ext cx="10668000" cy="424503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Задачи  исследования.</a:t>
            </a:r>
          </a:p>
          <a:p>
            <a:pPr lvl="0"/>
            <a:r>
              <a:rPr lang="ru-RU" dirty="0" smtClean="0"/>
              <a:t> </a:t>
            </a:r>
            <a:r>
              <a:rPr lang="ru-RU" b="1" dirty="0" smtClean="0">
                <a:solidFill>
                  <a:srgbClr val="FFFF00"/>
                </a:solidFill>
              </a:rPr>
              <a:t>Собрать воспоминания о  ветеранах Великой Отечественной войны;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Проанализировать полученную информацию и дать ей историческую оценку;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Сохранять бережное отношение и уважение к памяти наших предков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Методы исследования: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- Изучить архивные документы в краеведческом музеи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 Пообщаться с родственниками  ветеранов</a:t>
            </a:r>
          </a:p>
          <a:p>
            <a:pPr lvl="0"/>
            <a:endParaRPr lang="ru-RU" b="1" dirty="0" smtClean="0">
              <a:solidFill>
                <a:srgbClr val="FFFF00"/>
              </a:solidFill>
            </a:endParaRPr>
          </a:p>
          <a:p>
            <a:pPr lvl="0"/>
            <a:endParaRPr lang="ru-RU" b="1" dirty="0" smtClean="0">
              <a:solidFill>
                <a:srgbClr val="FFFF00"/>
              </a:solidFill>
            </a:endParaRPr>
          </a:p>
          <a:p>
            <a:endParaRPr lang="ru-RU" dirty="0" smtClean="0"/>
          </a:p>
        </p:txBody>
      </p:sp>
      <p:pic>
        <p:nvPicPr>
          <p:cNvPr id="4" name="Рисунок 3" descr="http://dt.osiktakan.ru/project/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2100" y="3893127"/>
            <a:ext cx="4391718" cy="23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28109" y="1122363"/>
            <a:ext cx="8271163" cy="2387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/>
              </a:rPr>
              <a:t>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2763" y="304801"/>
            <a:ext cx="9684327" cy="247996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70</a:t>
            </a:r>
            <a:r>
              <a:rPr lang="ru-RU" dirty="0" smtClean="0">
                <a:solidFill>
                  <a:srgbClr val="FFFF00"/>
                </a:solidFill>
              </a:rPr>
              <a:t> лет отделяют нас от  дня окончания Великой Отечественной  войны. Почему же мы возвращаемся ещё и ещё раз к событиям столь  отдаленных лет? </a:t>
            </a:r>
            <a:r>
              <a:rPr lang="ru-RU" b="1" dirty="0" smtClean="0">
                <a:solidFill>
                  <a:srgbClr val="FFFF00"/>
                </a:solidFill>
              </a:rPr>
              <a:t>Уходят ветераны. Уходит поколение победителей, каких больше никогда не будет. Наш долг сохранить память о людях непревзойденного мужества, отстоявших для нас право на жизнь. Я хочу рассказать об участниках </a:t>
            </a:r>
            <a:r>
              <a:rPr lang="ru-RU" b="1" dirty="0" smtClean="0">
                <a:solidFill>
                  <a:srgbClr val="FF0000"/>
                </a:solidFill>
              </a:rPr>
              <a:t>Великой Отечественной войны</a:t>
            </a:r>
            <a:r>
              <a:rPr lang="ru-RU" b="1" dirty="0" smtClean="0">
                <a:solidFill>
                  <a:srgbClr val="FFFF00"/>
                </a:solidFill>
              </a:rPr>
              <a:t>, которые жили в моем родном городе.</a:t>
            </a:r>
            <a:r>
              <a:rPr lang="ru-RU" b="1" dirty="0" smtClean="0">
                <a:solidFill>
                  <a:srgbClr val="FFFF00"/>
                </a:solidFill>
                <a:effectLst/>
              </a:rPr>
              <a:t> </a:t>
            </a:r>
          </a:p>
        </p:txBody>
      </p:sp>
      <p:pic>
        <p:nvPicPr>
          <p:cNvPr id="13314" name="Picture 2" descr="http://im3-tub-ru.yandex.net/i?id=964563d789a599df84d6f97d7a303953&amp;n=33&amp;h=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546" y="3117272"/>
            <a:ext cx="3103417" cy="2908733"/>
          </a:xfrm>
          <a:prstGeom prst="rect">
            <a:avLst/>
          </a:prstGeom>
          <a:noFill/>
        </p:spPr>
      </p:pic>
      <p:pic>
        <p:nvPicPr>
          <p:cNvPr id="13316" name="Picture 4" descr="http://im0-tub-ru.yandex.net/i?id=e8468cfb85dd868aee3f16ff1afc05dd&amp;n=33&amp;h=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173" y="2664546"/>
            <a:ext cx="2933989" cy="30158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4727" y="886691"/>
            <a:ext cx="10086109" cy="374626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Немного истории </a:t>
            </a:r>
            <a:endParaRPr lang="ru-RU" sz="2800" b="1" dirty="0" smtClean="0">
              <a:solidFill>
                <a:srgbClr val="FF0000"/>
              </a:solidFill>
              <a:effectLst/>
            </a:endParaRPr>
          </a:p>
          <a:p>
            <a:r>
              <a:rPr lang="ru-RU" sz="2800" b="1" dirty="0" smtClean="0">
                <a:solidFill>
                  <a:srgbClr val="FFFF00"/>
                </a:solidFill>
                <a:effectLst/>
              </a:rPr>
              <a:t>22 июня 1941 года. Жаркий воскресный день. Свободные  от смены рабочие, служащие, подростки с утра трудились на трассе  водовода  </a:t>
            </a:r>
            <a:r>
              <a:rPr lang="ru-RU" sz="2800" b="1" dirty="0" err="1" smtClean="0">
                <a:solidFill>
                  <a:srgbClr val="FFFF00"/>
                </a:solidFill>
                <a:effectLst/>
              </a:rPr>
              <a:t>Кайтаг</a:t>
            </a:r>
            <a:r>
              <a:rPr lang="ru-RU" sz="2800" b="1" dirty="0" smtClean="0">
                <a:solidFill>
                  <a:srgbClr val="FFFF00"/>
                </a:solidFill>
                <a:effectLst/>
              </a:rPr>
              <a:t>- Огни. Разноязычная  речь, песни, смех заглушали  скрежет лопат  и удары кирок о затвердевшую землю. Всё это разом смолкло в середине  дня- нарочный из Дербента  привёз  весть  о начавшейся  рано утром  войне  с фашистской Германией.  Люди вернулись в посёлок.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3164" y="401783"/>
            <a:ext cx="10460181" cy="423117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/>
              </a:rPr>
              <a:t>Состоялся митинг. Первыми  записались </a:t>
            </a:r>
            <a:r>
              <a:rPr lang="ru-RU" b="1" dirty="0" err="1" smtClean="0">
                <a:solidFill>
                  <a:srgbClr val="FFFF00"/>
                </a:solidFill>
                <a:effectLst/>
              </a:rPr>
              <a:t>Марданов</a:t>
            </a:r>
            <a:r>
              <a:rPr lang="ru-RU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/>
              </a:rPr>
              <a:t>Нуретдин-азербайджанец</a:t>
            </a:r>
            <a:r>
              <a:rPr lang="ru-RU" b="1" dirty="0" smtClean="0">
                <a:solidFill>
                  <a:srgbClr val="FFFF00"/>
                </a:solidFill>
                <a:effectLst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effectLst/>
              </a:rPr>
              <a:t>Аликулиев</a:t>
            </a:r>
            <a:r>
              <a:rPr lang="ru-RU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/>
              </a:rPr>
              <a:t>Сейфутдин</a:t>
            </a:r>
            <a:r>
              <a:rPr lang="ru-RU" b="1" dirty="0" smtClean="0">
                <a:solidFill>
                  <a:srgbClr val="FFFF00"/>
                </a:solidFill>
                <a:effectLst/>
              </a:rPr>
              <a:t>- лезгин, Абдуллаев Абдул- </a:t>
            </a:r>
            <a:r>
              <a:rPr lang="ru-RU" b="1" dirty="0" err="1" smtClean="0">
                <a:solidFill>
                  <a:srgbClr val="FFFF00"/>
                </a:solidFill>
                <a:effectLst/>
              </a:rPr>
              <a:t>Рашид-даргинец</a:t>
            </a:r>
            <a:r>
              <a:rPr lang="ru-RU" b="1" dirty="0" smtClean="0">
                <a:solidFill>
                  <a:srgbClr val="FFFF00"/>
                </a:solidFill>
                <a:effectLst/>
              </a:rPr>
              <a:t>,  Поляков Константин - русский, Василенко Иван –украинец и многие другие. В первые дни войны ушли на фронт более </a:t>
            </a:r>
            <a:r>
              <a:rPr lang="ru-RU" b="1" dirty="0" smtClean="0">
                <a:solidFill>
                  <a:srgbClr val="FF0000"/>
                </a:solidFill>
                <a:effectLst/>
              </a:rPr>
              <a:t>500</a:t>
            </a:r>
            <a:r>
              <a:rPr lang="ru-RU" b="1" dirty="0" smtClean="0">
                <a:solidFill>
                  <a:srgbClr val="FFFF00"/>
                </a:solidFill>
                <a:effectLst/>
              </a:rPr>
              <a:t> человек. Молодые воины клялись родителям и землякам, что выполнят их наказ, что будут бить  заклятого врага, не жалея своей жизни.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8873" y="2701636"/>
            <a:ext cx="3477491" cy="33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layer.myshared.ru/578551/data/images/img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109" y="2452255"/>
            <a:ext cx="2743200" cy="30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layer.myshared.ru/578551/data/images/img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7709" y="2812473"/>
            <a:ext cx="4170218" cy="333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3565" y="886691"/>
            <a:ext cx="10737272" cy="374626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/>
              </a:rPr>
              <a:t>Время подтвердило правоту их слов: живые вернулись с орденами и медалями, в память погибших героев – установлен в 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1973</a:t>
            </a:r>
            <a:r>
              <a:rPr lang="ru-RU" b="1" dirty="0" smtClean="0">
                <a:solidFill>
                  <a:srgbClr val="FFFF00"/>
                </a:solidFill>
                <a:effectLst/>
              </a:rPr>
              <a:t> году обелиск и зажжен Вечный огонь.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112</a:t>
            </a:r>
            <a:r>
              <a:rPr lang="ru-RU" b="1" dirty="0" smtClean="0">
                <a:solidFill>
                  <a:srgbClr val="FFFF00"/>
                </a:solidFill>
              </a:rPr>
              <a:t> фамилий </a:t>
            </a:r>
            <a:r>
              <a:rPr lang="ru-RU" b="1" dirty="0" err="1" smtClean="0">
                <a:solidFill>
                  <a:srgbClr val="FFFF00"/>
                </a:solidFill>
              </a:rPr>
              <a:t>огнинцев</a:t>
            </a:r>
            <a:r>
              <a:rPr lang="ru-RU" b="1" dirty="0" smtClean="0">
                <a:solidFill>
                  <a:srgbClr val="FFFF00"/>
                </a:solidFill>
              </a:rPr>
              <a:t>, погибших и пропавших без вести на фронтах, высечены на его мемориальной доске.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http://im2-tub-ru.yandex.net/i?id=8b2add3c6fb9ea8cec57a002aab2ac83&amp;n=33&amp;h=19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6110" y="2618509"/>
            <a:ext cx="4336472" cy="333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im3-tub-ru.yandex.net/i?id=ebc01df499a82bd78fbae63f5fc4f33a&amp;n=33&amp;h=1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582" y="2604655"/>
            <a:ext cx="2561071" cy="2590799"/>
          </a:xfrm>
          <a:prstGeom prst="rect">
            <a:avLst/>
          </a:prstGeom>
          <a:noFill/>
        </p:spPr>
      </p:pic>
      <p:pic>
        <p:nvPicPr>
          <p:cNvPr id="5" name="Voennye_pesni_-_ZHuravli_minusovka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1359662" y="6477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1273" y="387927"/>
            <a:ext cx="10709563" cy="424503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Кто они эти люди, отдавшие свои жизни за наше  счастье? Все ли знают о них? Ведь пролетит время и никто не сумеет рассказать  о том, кем были погибшие </a:t>
            </a:r>
            <a:r>
              <a:rPr lang="ru-RU" b="1" dirty="0" err="1" smtClean="0">
                <a:solidFill>
                  <a:srgbClr val="FFFF00"/>
                </a:solidFill>
              </a:rPr>
              <a:t>огнинцы</a:t>
            </a:r>
            <a:r>
              <a:rPr lang="ru-RU" b="1" dirty="0" smtClean="0">
                <a:solidFill>
                  <a:srgbClr val="FFFF00"/>
                </a:solidFill>
              </a:rPr>
              <a:t>, какими они были… Делать  это надо без промедления.</a:t>
            </a:r>
            <a:r>
              <a:rPr lang="ru-RU" b="1" u="sng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Забывать об этих событиях и тем, кому мы обязаны своей жизнью, мы просто не имеем права, поэтому я и выбрала эту тему своей исследовательской работы.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C:\Users\user\Pictures\2014-02-10\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024" y="2549236"/>
            <a:ext cx="3747770" cy="293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im3-tub-ru.yandex.net/i?id=d1911994bad1c54d96b0b49d05f77c69&amp;n=33&amp;h=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0218" y="2521527"/>
            <a:ext cx="3726872" cy="2923309"/>
          </a:xfrm>
          <a:prstGeom prst="rect">
            <a:avLst/>
          </a:prstGeom>
          <a:noFill/>
        </p:spPr>
      </p:pic>
      <p:pic>
        <p:nvPicPr>
          <p:cNvPr id="11268" name="Picture 4" descr="http://im1-tub-ru.yandex.net/i?id=655b3a1bae170aabb39e299bd9074d93&amp;n=33&amp;h=1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5128" y="3061855"/>
            <a:ext cx="3311236" cy="30757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бедный ма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Победный май</Template>
  <TotalTime>482</TotalTime>
  <Words>1509</Words>
  <Application>Microsoft Office PowerPoint</Application>
  <PresentationFormat>Произвольный</PresentationFormat>
  <Paragraphs>69</Paragraphs>
  <Slides>24</Slides>
  <Notes>0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Победный май</vt:lpstr>
      <vt:lpstr>Пакет</vt:lpstr>
      <vt:lpstr>Огнинцы – участники Великой Отечественной войны.</vt:lpstr>
      <vt:lpstr>Презентация PowerPoint</vt:lpstr>
      <vt:lpstr>Презентация PowerPoint</vt:lpstr>
      <vt:lpstr>Презентация PowerPoint</vt:lpstr>
      <vt:lpstr>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Нот-11</dc:creator>
  <cp:lastModifiedBy>user</cp:lastModifiedBy>
  <cp:revision>61</cp:revision>
  <dcterms:created xsi:type="dcterms:W3CDTF">2014-10-29T03:00:56Z</dcterms:created>
  <dcterms:modified xsi:type="dcterms:W3CDTF">2024-04-22T06:25:07Z</dcterms:modified>
</cp:coreProperties>
</file>